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62" r:id="rId9"/>
    <p:sldId id="263" r:id="rId10"/>
    <p:sldId id="264" r:id="rId11"/>
    <p:sldId id="267" r:id="rId12"/>
    <p:sldId id="268" r:id="rId13"/>
    <p:sldId id="269" r:id="rId14"/>
    <p:sldId id="265" r:id="rId15"/>
    <p:sldId id="266" r:id="rId16"/>
  </p:sldIdLst>
  <p:sldSz cx="12192000" cy="6858000"/>
  <p:notesSz cx="6858000" cy="9144000"/>
  <p:defaultTextStyle>
    <a:defPPr lvl="0">
      <a:defRPr lang="ru-RU"/>
    </a:defPPr>
    <a:lvl1pPr marL="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6371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0133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4592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1759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1513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8498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5947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8343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9222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3345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2842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8CE8E-E63D-4911-A9F5-138586BBDDF5}" type="datetimeFigureOut">
              <a:rPr lang="ru-RU" smtClean="0"/>
              <a:t>24.05.2024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C8FBB-DAA9-417E-91A8-2C9A5B7DD3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7394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501160"/>
            <a:ext cx="9144000" cy="2787471"/>
          </a:xfrm>
        </p:spPr>
        <p:txBody>
          <a:bodyPr>
            <a:noAutofit/>
          </a:bodyPr>
          <a:lstStyle/>
          <a:p>
            <a:r>
              <a:rPr lang="ru-RU" sz="3200" dirty="0"/>
              <a:t>Курсовая </a:t>
            </a:r>
            <a:r>
              <a:rPr lang="ru-RU" sz="3200" dirty="0" smtClean="0"/>
              <a:t>работа по дисциплине </a:t>
            </a:r>
            <a:br>
              <a:rPr lang="ru-RU" sz="3200" dirty="0" smtClean="0"/>
            </a:br>
            <a:r>
              <a:rPr lang="ru-RU" sz="3200" dirty="0" smtClean="0"/>
              <a:t>«Технологии компьютерного моделирования»</a:t>
            </a:r>
            <a:r>
              <a:rPr lang="ru-RU" sz="3200" dirty="0"/>
              <a:t/>
            </a:r>
            <a:br>
              <a:rPr lang="ru-RU" sz="3200" dirty="0"/>
            </a:br>
            <a:r>
              <a:rPr lang="ru-RU" sz="3200" dirty="0"/>
              <a:t> </a:t>
            </a:r>
            <a:br>
              <a:rPr lang="ru-RU" sz="3200" dirty="0"/>
            </a:br>
            <a:r>
              <a:rPr lang="ru-RU" sz="2800" b="1" dirty="0" smtClean="0"/>
              <a:t>Моделирование объемного макета здания с сохранением его точных размеров</a:t>
            </a:r>
            <a:r>
              <a:rPr lang="ru-RU" dirty="0"/>
              <a:t/>
            </a:r>
            <a:br>
              <a:rPr lang="ru-RU" dirty="0"/>
            </a:br>
            <a:endParaRPr lang="ru-RU" sz="32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5284177"/>
            <a:ext cx="9144000" cy="1134208"/>
          </a:xfrm>
        </p:spPr>
        <p:txBody>
          <a:bodyPr>
            <a:normAutofit/>
          </a:bodyPr>
          <a:lstStyle/>
          <a:p>
            <a:r>
              <a:rPr lang="ru-RU" dirty="0" smtClean="0"/>
              <a:t>Выполнил студент РГПУ им. Герцена</a:t>
            </a:r>
          </a:p>
          <a:p>
            <a:r>
              <a:rPr lang="en-US" dirty="0" smtClean="0"/>
              <a:t> </a:t>
            </a:r>
            <a:r>
              <a:rPr lang="ru-RU" dirty="0" smtClean="0"/>
              <a:t>Угарин Никита Александрович</a:t>
            </a:r>
            <a:r>
              <a:rPr lang="ru-RU" dirty="0"/>
              <a:t> </a:t>
            </a:r>
            <a:r>
              <a:rPr lang="ru-RU" dirty="0" smtClean="0"/>
              <a:t>ИВТ 2 курс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5228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6000" dirty="0" smtClean="0"/>
              <a:t>Создание</a:t>
            </a:r>
            <a:endParaRPr lang="ru-RU" sz="6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135731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dirty="0" smtClean="0"/>
              <a:t>Опираясь на полученные измерения, я создал один этаж дома, а затем весь подъезд. Для более подробного ознакомления с процессом создания рекомендую обращаться к курсовой работе.</a:t>
            </a:r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3244380"/>
            <a:ext cx="5145505" cy="2715260"/>
          </a:xfrm>
          <a:prstGeom prst="rect">
            <a:avLst/>
          </a:prstGeom>
        </p:spPr>
      </p:pic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6280150" y="3244380"/>
            <a:ext cx="5073650" cy="271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17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6000" dirty="0" smtClean="0"/>
              <a:t>Создание</a:t>
            </a:r>
            <a:endParaRPr lang="ru-RU" sz="6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41684" y="1690689"/>
            <a:ext cx="11159072" cy="135731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dirty="0" smtClean="0"/>
              <a:t>Аналогичным способом, как я создавал первый подъезд, я доделал весь дом. Далее требовалось наложить текстуры.</a:t>
            </a:r>
          </a:p>
        </p:txBody>
      </p:sp>
      <p:pic>
        <p:nvPicPr>
          <p:cNvPr id="8" name="Рисунок 7"/>
          <p:cNvPicPr/>
          <p:nvPr/>
        </p:nvPicPr>
        <p:blipFill>
          <a:blip r:embed="rId2"/>
          <a:stretch>
            <a:fillRect/>
          </a:stretch>
        </p:blipFill>
        <p:spPr>
          <a:xfrm>
            <a:off x="641684" y="2662988"/>
            <a:ext cx="5486400" cy="3513223"/>
          </a:xfrm>
          <a:prstGeom prst="rect">
            <a:avLst/>
          </a:prstGeom>
        </p:spPr>
      </p:pic>
      <p:pic>
        <p:nvPicPr>
          <p:cNvPr id="9" name="Рисунок 8"/>
          <p:cNvPicPr/>
          <p:nvPr/>
        </p:nvPicPr>
        <p:blipFill>
          <a:blip r:embed="rId3"/>
          <a:stretch>
            <a:fillRect/>
          </a:stretch>
        </p:blipFill>
        <p:spPr>
          <a:xfrm>
            <a:off x="6575040" y="2662988"/>
            <a:ext cx="5247992" cy="351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5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6000" dirty="0" smtClean="0"/>
              <a:t>Текстурирование</a:t>
            </a:r>
            <a:endParaRPr lang="ru-RU" sz="6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1263" y="1690689"/>
            <a:ext cx="11319493" cy="172627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2400" dirty="0" smtClean="0"/>
              <a:t>Текстуры и материалы в </a:t>
            </a:r>
            <a:r>
              <a:rPr lang="en-US" sz="2400" dirty="0" smtClean="0"/>
              <a:t>Blender</a:t>
            </a:r>
            <a:r>
              <a:rPr lang="ru-RU" sz="2400" dirty="0" smtClean="0"/>
              <a:t> создаются при помощи нодовой системы. </a:t>
            </a:r>
            <a:r>
              <a:rPr lang="ru-RU" sz="2400" dirty="0"/>
              <a:t>Ноды — это отдельные блоки (их еще называют узлами), которые выполняют определенные операции и имеют один или несколько различных выходов и </a:t>
            </a:r>
            <a:r>
              <a:rPr lang="ru-RU" sz="2400" dirty="0" smtClean="0"/>
              <a:t>входов.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609346" y="3208420"/>
            <a:ext cx="519140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dirty="0"/>
              <a:t>На данном снимке показаны </a:t>
            </a:r>
            <a:r>
              <a:rPr lang="ru-RU" sz="2000" dirty="0" err="1"/>
              <a:t>ноды</a:t>
            </a:r>
            <a:r>
              <a:rPr lang="ru-RU" sz="2000" dirty="0"/>
              <a:t> для корректного отображения текстуры серого кирпича. Оранжевые ячейки - это скачанная текстура. Ячейки «</a:t>
            </a:r>
            <a:r>
              <a:rPr lang="en-US" sz="2000" dirty="0"/>
              <a:t>Mapping</a:t>
            </a:r>
            <a:r>
              <a:rPr lang="ru-RU" sz="2000" dirty="0"/>
              <a:t>» отвечают за размер и расположение текстуры кирпича на объекте. Ячейки «</a:t>
            </a:r>
            <a:r>
              <a:rPr lang="en-US" sz="2000" dirty="0"/>
              <a:t>Color Ramp</a:t>
            </a:r>
            <a:r>
              <a:rPr lang="ru-RU" sz="2000" dirty="0"/>
              <a:t>» задает новый цвет, а с помощью </a:t>
            </a:r>
            <a:r>
              <a:rPr lang="ru-RU" sz="2000" dirty="0" err="1"/>
              <a:t>нода</a:t>
            </a:r>
            <a:r>
              <a:rPr lang="ru-RU" sz="2000" dirty="0"/>
              <a:t> «</a:t>
            </a:r>
            <a:r>
              <a:rPr lang="en-US" sz="2000" dirty="0"/>
              <a:t>Mix Color</a:t>
            </a:r>
            <a:r>
              <a:rPr lang="ru-RU" sz="2000" dirty="0"/>
              <a:t>» я могу смешать цвет текстуры кирпича, с цветом, который я задал в «</a:t>
            </a:r>
            <a:r>
              <a:rPr lang="en-US" sz="2000" dirty="0"/>
              <a:t>Color Ramp</a:t>
            </a:r>
            <a:r>
              <a:rPr lang="ru-RU" sz="2000" dirty="0"/>
              <a:t>».</a:t>
            </a:r>
          </a:p>
        </p:txBody>
      </p:sp>
      <p:pic>
        <p:nvPicPr>
          <p:cNvPr id="7" name="Рисунок 6"/>
          <p:cNvPicPr/>
          <p:nvPr/>
        </p:nvPicPr>
        <p:blipFill>
          <a:blip r:embed="rId2"/>
          <a:stretch>
            <a:fillRect/>
          </a:stretch>
        </p:blipFill>
        <p:spPr>
          <a:xfrm>
            <a:off x="481263" y="3208421"/>
            <a:ext cx="5935579" cy="303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6000" dirty="0" smtClean="0"/>
              <a:t>Рендеринг</a:t>
            </a:r>
            <a:endParaRPr lang="ru-RU" sz="6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6253" y="2090799"/>
            <a:ext cx="11319493" cy="371549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dirty="0" smtClean="0"/>
              <a:t>После успешного наложения всех текстур, требовалось сделать рендеринг. </a:t>
            </a:r>
            <a:r>
              <a:rPr lang="ru-RU" dirty="0"/>
              <a:t>Рендеринг – это процесс получения изображения по модели с помощью компьютерной программы. Для того чтобы его выполнить, надо создать объект – камеру, развернуть ее под нужным ракурсом и нажать клавишу </a:t>
            </a:r>
            <a:r>
              <a:rPr lang="en-US" dirty="0"/>
              <a:t>F</a:t>
            </a:r>
            <a:r>
              <a:rPr lang="ru-RU" dirty="0"/>
              <a:t>12. После чего программа выдаст нам изображение объекта, которое можно будет сохранить на компьютер.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53598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9605" y="55763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dirty="0" smtClean="0"/>
              <a:t>Результат</a:t>
            </a:r>
            <a:endParaRPr lang="ru-RU" sz="6000" dirty="0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7936506" y="8639892"/>
            <a:ext cx="10371696" cy="938316"/>
          </a:xfrm>
        </p:spPr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pic>
        <p:nvPicPr>
          <p:cNvPr id="1027" name="Picture 3" descr="severn32_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457" y="2358524"/>
            <a:ext cx="5569414" cy="3125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severn32_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14" y="2358524"/>
            <a:ext cx="5576091" cy="3125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948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7501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dirty="0" smtClean="0"/>
              <a:t>Заключение</a:t>
            </a:r>
            <a:endParaRPr lang="ru-RU" sz="6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1053" y="2454442"/>
            <a:ext cx="11245515" cy="372252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В результате выполненной работы, я получил объемную </a:t>
            </a:r>
            <a:r>
              <a:rPr lang="ru-RU" dirty="0" smtClean="0"/>
              <a:t>модель </a:t>
            </a:r>
            <a:r>
              <a:rPr lang="ru-RU" dirty="0"/>
              <a:t>здания, расположенного по адресу: г. Вологда, ул. Северная, д. 32, с сохранением его точных размеров. Данную работу можно преподносить в качестве дополнительного материала для обучающихся школ и университетов, желающих изучить основы 3</a:t>
            </a:r>
            <a:r>
              <a:rPr lang="en-US" dirty="0"/>
              <a:t>D</a:t>
            </a:r>
            <a:r>
              <a:rPr lang="ru-RU" dirty="0"/>
              <a:t>-моделирования. Итоговый продукт я буду использовать в дальнейшей дипломной работе.</a:t>
            </a:r>
          </a:p>
          <a:p>
            <a:pPr marL="0" indent="0" algn="just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94744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978569"/>
            <a:ext cx="10515600" cy="1058778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/>
              <a:t>Цель </a:t>
            </a:r>
            <a:r>
              <a:rPr lang="ru-RU" b="1" dirty="0" smtClean="0"/>
              <a:t>и актуальность работы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037347"/>
            <a:ext cx="10515600" cy="4139615"/>
          </a:xfrm>
        </p:spPr>
        <p:txBody>
          <a:bodyPr/>
          <a:lstStyle/>
          <a:p>
            <a:pPr algn="just"/>
            <a:r>
              <a:rPr lang="ru-RU" b="1" dirty="0"/>
              <a:t>Цель работы: Моделирование объемного макета реального здания с сохранением его точных размеров, методом реализации с помощью программы </a:t>
            </a:r>
            <a:r>
              <a:rPr lang="en-US" b="1" dirty="0"/>
              <a:t>Blender</a:t>
            </a:r>
            <a:r>
              <a:rPr lang="ru-RU" b="1" dirty="0" smtClean="0"/>
              <a:t>.</a:t>
            </a:r>
          </a:p>
          <a:p>
            <a:pPr algn="just"/>
            <a:r>
              <a:rPr lang="ru-RU" b="1" dirty="0" smtClean="0"/>
              <a:t>Данная </a:t>
            </a:r>
            <a:r>
              <a:rPr lang="ru-RU" b="1" dirty="0"/>
              <a:t>тема является актуальной, так как моделирование зданий важно в первую очередь для их дальнейшего строительства, а также модели зданий крайне важны в отделах продаж различных строительных компаний, в качестве наглядного представления итогового результата строительства здания.</a:t>
            </a:r>
          </a:p>
        </p:txBody>
      </p:sp>
    </p:spTree>
    <p:extLst>
      <p:ext uri="{BB962C8B-B14F-4D97-AF65-F5344CB8AC3E}">
        <p14:creationId xmlns:p14="http://schemas.microsoft.com/office/powerpoint/2010/main" val="35685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75013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b="1" dirty="0"/>
              <a:t>Для достижения цели необходимо решить следующие </a:t>
            </a:r>
            <a:r>
              <a:rPr lang="ru-RU" b="1" dirty="0" smtClean="0"/>
              <a:t>задачи: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711116"/>
            <a:ext cx="10515600" cy="3465847"/>
          </a:xfrm>
        </p:spPr>
        <p:txBody>
          <a:bodyPr>
            <a:noAutofit/>
          </a:bodyPr>
          <a:lstStyle/>
          <a:p>
            <a:pPr marL="514350" lvl="0" indent="-514350" algn="just">
              <a:buFont typeface="+mj-lt"/>
              <a:buAutoNum type="arabicPeriod"/>
            </a:pPr>
            <a:r>
              <a:rPr lang="ru-RU" sz="3200" dirty="0" smtClean="0"/>
              <a:t>Провести анализ научной литературы;</a:t>
            </a:r>
          </a:p>
          <a:p>
            <a:pPr marL="514350" lvl="0" indent="-514350" algn="just">
              <a:buFont typeface="+mj-lt"/>
              <a:buAutoNum type="arabicPeriod"/>
            </a:pPr>
            <a:r>
              <a:rPr lang="ru-RU" sz="3200" dirty="0" smtClean="0"/>
              <a:t>Сделать замеры здания;</a:t>
            </a:r>
          </a:p>
          <a:p>
            <a:pPr marL="514350" lvl="0" indent="-514350" algn="just">
              <a:buFont typeface="+mj-lt"/>
              <a:buAutoNum type="arabicPeriod"/>
            </a:pPr>
            <a:r>
              <a:rPr lang="ru-RU" sz="3200" dirty="0" smtClean="0"/>
              <a:t>Опираясь на полученные цифры, создать 3</a:t>
            </a:r>
            <a:r>
              <a:rPr lang="en-US" sz="3200" dirty="0" smtClean="0"/>
              <a:t>D-</a:t>
            </a:r>
            <a:r>
              <a:rPr lang="ru-RU" sz="3200" dirty="0" smtClean="0"/>
              <a:t>модель;</a:t>
            </a:r>
          </a:p>
          <a:p>
            <a:pPr marL="514350" lvl="0" indent="-514350" algn="just">
              <a:buFont typeface="+mj-lt"/>
              <a:buAutoNum type="arabicPeriod"/>
            </a:pPr>
            <a:r>
              <a:rPr lang="ru-RU" sz="3200" dirty="0" smtClean="0"/>
              <a:t>Наложить на полученную модель текстуры;</a:t>
            </a:r>
          </a:p>
          <a:p>
            <a:pPr marL="514350" lvl="0" indent="-514350" algn="just">
              <a:buFont typeface="+mj-lt"/>
              <a:buAutoNum type="arabicPeriod"/>
            </a:pPr>
            <a:r>
              <a:rPr lang="ru-RU" sz="3200" dirty="0" smtClean="0"/>
              <a:t>Сделать рендеринг выполненной работы.</a:t>
            </a:r>
          </a:p>
        </p:txBody>
      </p:sp>
    </p:spTree>
    <p:extLst>
      <p:ext uri="{BB962C8B-B14F-4D97-AF65-F5344CB8AC3E}">
        <p14:creationId xmlns:p14="http://schemas.microsoft.com/office/powerpoint/2010/main" val="350916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6000" b="1" dirty="0" smtClean="0"/>
              <a:t>Предмет исследования</a:t>
            </a:r>
            <a:endParaRPr lang="ru-RU" sz="60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44842"/>
            <a:ext cx="10515600" cy="4332121"/>
          </a:xfrm>
        </p:spPr>
        <p:txBody>
          <a:bodyPr>
            <a:normAutofit/>
          </a:bodyPr>
          <a:lstStyle/>
          <a:p>
            <a:pPr algn="just"/>
            <a:r>
              <a:rPr lang="ru-RU" sz="3600" dirty="0"/>
              <a:t>Основная задача данной курсовой работы – моделирование объемного макета (3</a:t>
            </a:r>
            <a:r>
              <a:rPr lang="en-US" sz="3600" dirty="0"/>
              <a:t>D</a:t>
            </a:r>
            <a:r>
              <a:rPr lang="ru-RU" sz="3600" dirty="0"/>
              <a:t>-модели) здания с сохранением его точных размеров. Если говорить конкретно, то здания располагающегося по адресу: г. Вологда, ул. Северная, д.32.</a:t>
            </a:r>
          </a:p>
          <a:p>
            <a:pPr algn="just"/>
            <a:r>
              <a:rPr lang="ru-RU" sz="3600" dirty="0"/>
              <a:t>Требуется построить макет здания, с размерами идентичными реальному.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245593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609600"/>
            <a:ext cx="6192253" cy="5855368"/>
          </a:xfrm>
        </p:spPr>
        <p:txBody>
          <a:bodyPr>
            <a:noAutofit/>
          </a:bodyPr>
          <a:lstStyle/>
          <a:p>
            <a:pPr algn="just"/>
            <a:r>
              <a:rPr lang="ru-RU" sz="2800" dirty="0"/>
              <a:t>Опираясь на учебное пособие А. В. Крамаренко «Технология выполнения кирпичной кладки», можно получить информацию о том, что наиболее </a:t>
            </a:r>
            <a:r>
              <a:rPr lang="ru-RU" sz="2800" dirty="0" smtClean="0"/>
              <a:t>распространенные </a:t>
            </a:r>
            <a:r>
              <a:rPr lang="ru-RU" sz="2800" dirty="0"/>
              <a:t>размеры кирпичей 250×120×65 мм (одинарный) и 250×120×88 мм (полуторный или модульный), а средняя толщина горизонтальных швов кладки из кирпича и камней правильной формы должна составлять 12 мм, вертикальных швов – 10 мм.</a:t>
            </a:r>
            <a:endParaRPr lang="ru-RU" sz="1400" dirty="0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7234989" y="2197768"/>
            <a:ext cx="3689686" cy="99461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895" y="854242"/>
            <a:ext cx="4380905" cy="536608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162713" y="347990"/>
            <a:ext cx="33391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 smtClean="0"/>
              <a:t>Теория для замеров 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54861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4704"/>
            <a:ext cx="10515600" cy="1912854"/>
          </a:xfrm>
        </p:spPr>
        <p:txBody>
          <a:bodyPr>
            <a:noAutofit/>
          </a:bodyPr>
          <a:lstStyle/>
          <a:p>
            <a:pPr algn="ctr"/>
            <a:r>
              <a:rPr lang="ru-RU" sz="5400" dirty="0"/>
              <a:t>Выбор </a:t>
            </a:r>
            <a:r>
              <a:rPr lang="ru-RU" sz="5400" dirty="0" smtClean="0"/>
              <a:t>программного обеспечения</a:t>
            </a:r>
            <a:endParaRPr lang="ru-RU" sz="5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1" y="2390273"/>
            <a:ext cx="10515600" cy="4010527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3000" dirty="0" err="1" smtClean="0"/>
              <a:t>Blender</a:t>
            </a:r>
            <a:r>
              <a:rPr lang="ru-RU" sz="3000" dirty="0"/>
              <a:t> — </a:t>
            </a:r>
            <a:r>
              <a:rPr lang="ru-RU" sz="3000" dirty="0" smtClean="0"/>
              <a:t>профессиональное,</a:t>
            </a:r>
            <a:r>
              <a:rPr lang="ru-RU" sz="3000" dirty="0"/>
              <a:t> свободное и открытое программное обеспечение для создания трёхмерной компьютерной графики, включающее в себя средства моделирования, </a:t>
            </a:r>
            <a:r>
              <a:rPr lang="ru-RU" sz="3000" dirty="0" err="1"/>
              <a:t>скульптинга</a:t>
            </a:r>
            <a:r>
              <a:rPr lang="ru-RU" sz="3000" dirty="0"/>
              <a:t>, анимации, симуляции, рендеринга и много другого. Причиной выбора данного программного обеспечения была стоимость, так как данная универсальная программа находится в открытом доступе и полностью бесплатна, а также существует большое количество обучающей информации для данной программы.</a:t>
            </a:r>
          </a:p>
        </p:txBody>
      </p:sp>
    </p:spTree>
    <p:extLst>
      <p:ext uri="{BB962C8B-B14F-4D97-AF65-F5344CB8AC3E}">
        <p14:creationId xmlns:p14="http://schemas.microsoft.com/office/powerpoint/2010/main" val="245816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04704"/>
            <a:ext cx="10515600" cy="1422760"/>
          </a:xfrm>
        </p:spPr>
        <p:txBody>
          <a:bodyPr>
            <a:noAutofit/>
          </a:bodyPr>
          <a:lstStyle/>
          <a:p>
            <a:pPr algn="ctr"/>
            <a:r>
              <a:rPr lang="ru-RU" sz="5400" dirty="0" smtClean="0"/>
              <a:t>Изображения здания</a:t>
            </a:r>
            <a:endParaRPr lang="ru-RU" sz="5400" dirty="0"/>
          </a:p>
        </p:txBody>
      </p:sp>
      <p:pic>
        <p:nvPicPr>
          <p:cNvPr id="4" name="Объект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4810" y="1607317"/>
            <a:ext cx="3427829" cy="2083839"/>
          </a:xfrm>
          <a:prstGeom prst="rect">
            <a:avLst/>
          </a:prstGeom>
        </p:spPr>
      </p:pic>
      <p:pic>
        <p:nvPicPr>
          <p:cNvPr id="5" name="Рисунок 4"/>
          <p:cNvPicPr/>
          <p:nvPr/>
        </p:nvPicPr>
        <p:blipFill>
          <a:blip r:embed="rId3"/>
          <a:stretch>
            <a:fillRect/>
          </a:stretch>
        </p:blipFill>
        <p:spPr>
          <a:xfrm>
            <a:off x="3027725" y="4170349"/>
            <a:ext cx="5738769" cy="2199177"/>
          </a:xfrm>
          <a:prstGeom prst="rect">
            <a:avLst/>
          </a:prstGeom>
        </p:spPr>
      </p:pic>
      <p:pic>
        <p:nvPicPr>
          <p:cNvPr id="6" name="Рисунок 5"/>
          <p:cNvPicPr/>
          <p:nvPr/>
        </p:nvPicPr>
        <p:blipFill>
          <a:blip r:embed="rId4"/>
          <a:stretch>
            <a:fillRect/>
          </a:stretch>
        </p:blipFill>
        <p:spPr>
          <a:xfrm>
            <a:off x="4741755" y="1607317"/>
            <a:ext cx="2732836" cy="2083839"/>
          </a:xfrm>
          <a:prstGeom prst="rect">
            <a:avLst/>
          </a:prstGeom>
        </p:spPr>
      </p:pic>
      <p:pic>
        <p:nvPicPr>
          <p:cNvPr id="7" name="Рисунок 6"/>
          <p:cNvPicPr/>
          <p:nvPr/>
        </p:nvPicPr>
        <p:blipFill>
          <a:blip r:embed="rId5"/>
          <a:stretch>
            <a:fillRect/>
          </a:stretch>
        </p:blipFill>
        <p:spPr>
          <a:xfrm>
            <a:off x="8045042" y="1601645"/>
            <a:ext cx="3308757" cy="2089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89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512968" cy="1331496"/>
          </a:xfrm>
        </p:spPr>
        <p:txBody>
          <a:bodyPr>
            <a:noAutofit/>
          </a:bodyPr>
          <a:lstStyle/>
          <a:p>
            <a:pPr algn="ctr"/>
            <a:r>
              <a:rPr lang="ru-RU" sz="4800" dirty="0" smtClean="0"/>
              <a:t>Создание объемного макета </a:t>
            </a:r>
            <a:r>
              <a:rPr lang="ru-RU" sz="4800" dirty="0"/>
              <a:t>з</a:t>
            </a:r>
            <a:r>
              <a:rPr lang="ru-RU" sz="4800" dirty="0" smtClean="0"/>
              <a:t>дания</a:t>
            </a:r>
            <a:endParaRPr lang="ru-RU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72980" y="1556084"/>
            <a:ext cx="9139987" cy="486468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 smtClean="0"/>
              <a:t>Для </a:t>
            </a:r>
            <a:r>
              <a:rPr lang="ru-RU" dirty="0"/>
              <a:t>моделирования здания требуется сделать замеры его габаритов. Открыв Яндекс карты, с помощью инструмента – «Линейка» можно сделать первичные замеры сторон дома. Сделав все </a:t>
            </a:r>
            <a:r>
              <a:rPr lang="ru-RU" dirty="0" smtClean="0"/>
              <a:t>замеры, </a:t>
            </a:r>
            <a:r>
              <a:rPr lang="ru-RU" dirty="0"/>
              <a:t>я смог создать таблицу с пронумерованными стенами и их длинами.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5948" y="211222"/>
            <a:ext cx="1924711" cy="647833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665" y="3776032"/>
            <a:ext cx="6330616" cy="264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13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4242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dirty="0" smtClean="0"/>
              <a:t>Проверка измерений</a:t>
            </a:r>
            <a:endParaRPr lang="ru-RU" sz="6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54242" y="1325563"/>
            <a:ext cx="10515600" cy="213953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dirty="0" smtClean="0"/>
              <a:t>Информации, записанной в таблицах, </a:t>
            </a:r>
            <a:r>
              <a:rPr lang="ru-RU" dirty="0"/>
              <a:t>будет достаточно для создания одного этажа дома, а </a:t>
            </a:r>
            <a:r>
              <a:rPr lang="ru-RU" dirty="0" smtClean="0"/>
              <a:t>проверить </a:t>
            </a:r>
            <a:r>
              <a:rPr lang="ru-RU" dirty="0"/>
              <a:t>измерения можно пересчетом кирпичей, используя панорамы Яндекс карт. Прошу обратить внимание, что в строительстве дома использовался кирпич – «Полуторный».</a:t>
            </a:r>
            <a:endParaRPr lang="ru-RU" sz="2400" b="1" dirty="0"/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854242" y="3593432"/>
            <a:ext cx="7244731" cy="2854124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8323563" y="4291992"/>
            <a:ext cx="36759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/>
              <a:t>Пример пересчета длин стен для третьего подъезда.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95303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623</Words>
  <Application>Microsoft Office PowerPoint</Application>
  <PresentationFormat>Широкоэкранный</PresentationFormat>
  <Paragraphs>37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Курсовая работа по дисциплине  «Технологии компьютерного моделирования»   Моделирование объемного макета здания с сохранением его точных размеров </vt:lpstr>
      <vt:lpstr>Цель и актуальность работы </vt:lpstr>
      <vt:lpstr>Для достижения цели необходимо решить следующие задачи:</vt:lpstr>
      <vt:lpstr>Предмет исследования</vt:lpstr>
      <vt:lpstr>Опираясь на учебное пособие А. В. Крамаренко «Технология выполнения кирпичной кладки», можно получить информацию о том, что наиболее распространенные размеры кирпичей 250×120×65 мм (одинарный) и 250×120×88 мм (полуторный или модульный), а средняя толщина горизонтальных швов кладки из кирпича и камней правильной формы должна составлять 12 мм, вертикальных швов – 10 мм.</vt:lpstr>
      <vt:lpstr>Выбор программного обеспечения</vt:lpstr>
      <vt:lpstr>Изображения здания</vt:lpstr>
      <vt:lpstr>Создание объемного макета здания</vt:lpstr>
      <vt:lpstr>Проверка измерений</vt:lpstr>
      <vt:lpstr>Создание</vt:lpstr>
      <vt:lpstr>Создание</vt:lpstr>
      <vt:lpstr>Текстурирование</vt:lpstr>
      <vt:lpstr>Рендеринг</vt:lpstr>
      <vt:lpstr>Результат</vt:lpstr>
      <vt:lpstr>Заключение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Курсовая работа по ИТ в Физике   Исследование распределения молекул газа по скоростям с использованием информационных технологий </dc:title>
  <dc:creator>Никита Угарин</dc:creator>
  <cp:lastModifiedBy>Никита Угарин</cp:lastModifiedBy>
  <cp:revision>38</cp:revision>
  <dcterms:created xsi:type="dcterms:W3CDTF">2022-12-12T16:06:17Z</dcterms:created>
  <dcterms:modified xsi:type="dcterms:W3CDTF">2024-05-24T20:36:08Z</dcterms:modified>
</cp:coreProperties>
</file>

<file path=docProps/thumbnail.jpeg>
</file>